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92" r:id="rId5"/>
    <p:sldId id="293" r:id="rId6"/>
    <p:sldId id="294" r:id="rId7"/>
    <p:sldId id="295" r:id="rId8"/>
    <p:sldId id="297" r:id="rId9"/>
    <p:sldId id="296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3D2D"/>
    <a:srgbClr val="1B3039"/>
    <a:srgbClr val="446992"/>
    <a:srgbClr val="AEC2D8"/>
    <a:srgbClr val="98432A"/>
    <a:srgbClr val="D84400"/>
    <a:srgbClr val="44678D"/>
    <a:srgbClr val="263E5A"/>
    <a:srgbClr val="D6E0EB"/>
    <a:srgbClr val="728D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783462-C15E-44FA-B9D3-D0FF1BBA7B04}" v="128" dt="2024-02-25T12:37:27.3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79" autoAdjust="0"/>
  </p:normalViewPr>
  <p:slideViewPr>
    <p:cSldViewPr snapToGrid="0" showGuides="1">
      <p:cViewPr varScale="1">
        <p:scale>
          <a:sx n="110" d="100"/>
          <a:sy n="110" d="100"/>
        </p:scale>
        <p:origin x="114" y="1080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3/7/2024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0D2594CA-29C5-062F-2EA7-C593B096C62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E04BB896-BA64-B358-A066-15B96D23BC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EFA2818-7747-F326-294F-EEAC9BEF6E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E0F0-B7F9-756A-3EA4-2114B75370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CF20C-6BCC-41A4-8C16-5A346425718D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5161C21F-108C-0F07-CDDD-AFB8DDBF6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07CBA7-2A1E-725E-35DA-D1CFF08EC6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0679C-80C7-4E7D-9614-ABA41C5B2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8159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0679C-80C7-4E7D-9614-ABA41C5B285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126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0679C-80C7-4E7D-9614-ABA41C5B285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215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/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89100AF-F7E0-6615-1BFE-825E85EC3F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74" y="339576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9FEA13EF-904C-3EBA-6D0B-2669733537D6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97849" y="782795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8" name="Picture 2" descr="Databricks white logo transparent PNG - StickPNG">
            <a:extLst>
              <a:ext uri="{FF2B5EF4-FFF2-40B4-BE49-F238E27FC236}">
                <a16:creationId xmlns:a16="http://schemas.microsoft.com/office/drawing/2014/main" id="{68B4CA5E-99B8-4792-0893-CAAB35121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8AFD80A1-AE93-B967-8AC1-4886F0D552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rgbClr val="44678D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5" name="Picture 2" descr="Databricks white logo transparent PNG - StickPNG">
            <a:extLst>
              <a:ext uri="{FF2B5EF4-FFF2-40B4-BE49-F238E27FC236}">
                <a16:creationId xmlns:a16="http://schemas.microsoft.com/office/drawing/2014/main" id="{D94FA1E7-8614-96A9-52FF-BD7DF69973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6939" y="6263743"/>
            <a:ext cx="1877575" cy="29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>
            <a:extLst>
              <a:ext uri="{FF2B5EF4-FFF2-40B4-BE49-F238E27FC236}">
                <a16:creationId xmlns:a16="http://schemas.microsoft.com/office/drawing/2014/main" id="{12BFFCE7-C68B-4904-8795-9589C3F38FD4}"/>
              </a:ext>
            </a:extLst>
          </p:cNvPr>
          <p:cNvSpPr/>
          <p:nvPr userDrawn="1"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 noProof="0" dirty="0"/>
              <a:t>Click icon to add picture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D3E1D489-5DF0-9B0F-5D22-45939547E8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3866" y="308161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1FC584F-8A1C-6BEC-4181-6773FC3F3AB0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4550704" y="12527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F0F6A1B6-36E0-FD1E-AF40-BE73763401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8049" y="260339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144B6ED-89F4-0AC1-6E59-7819143D812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241950" y="180140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solidFill>
              <a:schemeClr val="tx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94440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9F4BAB78-5295-1EF8-4AEE-ECD3A843E17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27" y="529148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1688BCA5-A078-5435-1AB3-1967CBC0A23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8"/>
            <a:ext cx="1455521" cy="830736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A4FE7280-8EBC-270B-BEFA-31226102F4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265192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6B72ADB-BD36-CEDE-3F5D-D6AF2B6F95A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599516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de 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783" y="496647"/>
            <a:ext cx="5257793" cy="114268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>
            <a:cxnSpLocks/>
          </p:cNvCxnSpPr>
          <p:nvPr userDrawn="1"/>
        </p:nvCxnSpPr>
        <p:spPr>
          <a:xfrm>
            <a:off x="1502720" y="2082076"/>
            <a:ext cx="0" cy="2693847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9" y="2082076"/>
            <a:ext cx="4494631" cy="269384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9541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 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8345" y="6189103"/>
            <a:ext cx="4114800" cy="365125"/>
          </a:xfrm>
        </p:spPr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A5C34A85-D7D8-DD15-014F-2B6D332A369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A383025C-B532-9602-9620-4E5C1DF131E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2059" y="5579214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CC2CC70-A5EA-8B7A-7F52-74A9D6F5D0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19" y="274955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2E8778E-BE05-0C0E-D8CE-70FA962A46F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0524" y="5646461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tx2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50EF992-E490-BC95-C269-98756F2BE3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5810597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65022BC3-EDC8-89CF-E263-D3FFABF28C4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269918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1026" name="Picture 2" descr="Databricks white logo transparent PNG - StickPNG">
            <a:extLst>
              <a:ext uri="{FF2B5EF4-FFF2-40B4-BE49-F238E27FC236}">
                <a16:creationId xmlns:a16="http://schemas.microsoft.com/office/drawing/2014/main" id="{92BF8A33-C396-9221-E24E-C00EEA11E4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A6373BA1-0E63-10F3-E83A-5B630788DC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0541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3" name="Picture 2" descr="Databricks white logo transparent PNG - StickPNG">
            <a:extLst>
              <a:ext uri="{FF2B5EF4-FFF2-40B4-BE49-F238E27FC236}">
                <a16:creationId xmlns:a16="http://schemas.microsoft.com/office/drawing/2014/main" id="{A5C5869A-EAF0-0FCA-411C-F9365AFFD0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45720D5D-6EB3-633A-16B7-FD82EB6DCEC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8079275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noProof="0" dirty="0"/>
              <a:t>Click to edit </a:t>
            </a:r>
            <a:r>
              <a:rPr lang="en-US" altLang="zh-CN" noProof="0" dirty="0"/>
              <a:t>Text </a:t>
            </a:r>
            <a:r>
              <a:rPr lang="en-US" noProof="0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2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noProof="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E664B5B-E5B0-B804-DEEF-064F0966AA5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oogle Shape;290;p11">
            <a:extLst>
              <a:ext uri="{FF2B5EF4-FFF2-40B4-BE49-F238E27FC236}">
                <a16:creationId xmlns:a16="http://schemas.microsoft.com/office/drawing/2014/main" id="{C770BDD8-2021-46F6-6A64-90074D6D363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E9797BB7-451C-540D-B09C-36F12ABDCB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D928891D-D6AC-E8A9-D755-49365783101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0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9" r:id="rId2"/>
    <p:sldLayoutId id="2147483652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8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DM Sans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arnawer/databricks_workshop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png"/><Relationship Id="rId4" Type="http://schemas.openxmlformats.org/officeDocument/2006/relationships/hyperlink" Target="https://community.cloud.databricks.com/login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linkedin.com/in/jesus-arnau-84494441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 err="1"/>
              <a:t>Introducción</a:t>
            </a:r>
            <a:r>
              <a:rPr lang="en-US" altLang="zh-CN" sz="4000" dirty="0"/>
              <a:t> a Databricks y </a:t>
            </a:r>
            <a:r>
              <a:rPr lang="en-US" altLang="zh-CN" sz="4000" dirty="0" err="1"/>
              <a:t>el</a:t>
            </a:r>
            <a:r>
              <a:rPr lang="en-US" altLang="zh-CN" sz="4000" dirty="0"/>
              <a:t> </a:t>
            </a:r>
            <a:r>
              <a:rPr lang="en-US" altLang="zh-CN" sz="4000" dirty="0" err="1"/>
              <a:t>ecosistema</a:t>
            </a:r>
            <a:r>
              <a:rPr lang="en-US" altLang="zh-CN" sz="4000" dirty="0"/>
              <a:t> Spark</a:t>
            </a:r>
            <a:endParaRPr lang="en-US" sz="40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484764" y="4361554"/>
            <a:ext cx="2501077" cy="760288"/>
          </a:xfrm>
        </p:spPr>
        <p:txBody>
          <a:bodyPr/>
          <a:lstStyle/>
          <a:p>
            <a:r>
              <a:rPr lang="es-ES" dirty="0"/>
              <a:t>J</a:t>
            </a:r>
            <a:r>
              <a:rPr lang="en-US" dirty="0" err="1"/>
              <a:t>esús</a:t>
            </a:r>
            <a:r>
              <a:rPr lang="en-US" dirty="0"/>
              <a:t> Arnau Villar</a:t>
            </a:r>
          </a:p>
        </p:txBody>
      </p:sp>
      <p:pic>
        <p:nvPicPr>
          <p:cNvPr id="30" name="Picture placeholder 29" descr="3D code background">
            <a:extLst>
              <a:ext uri="{FF2B5EF4-FFF2-40B4-BE49-F238E27FC236}">
                <a16:creationId xmlns:a16="http://schemas.microsoft.com/office/drawing/2014/main" id="{18C88B4D-F554-49C2-A23C-DFE94D4C835B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3"/>
          <a:srcRect l="23123" r="23123"/>
          <a:stretch/>
        </p:blipFill>
        <p:spPr>
          <a:xfrm>
            <a:off x="6742557" y="821836"/>
            <a:ext cx="4405503" cy="5066346"/>
          </a:xfrm>
        </p:spPr>
      </p:pic>
      <p:pic>
        <p:nvPicPr>
          <p:cNvPr id="12" name="Shape 31">
            <a:extLst>
              <a:ext uri="{FF2B5EF4-FFF2-40B4-BE49-F238E27FC236}">
                <a16:creationId xmlns:a16="http://schemas.microsoft.com/office/drawing/2014/main" id="{A2E096B7-3B4F-355B-58E5-41784AC8B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284315" y="398445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3" name="Shape 33">
            <a:extLst>
              <a:ext uri="{FF2B5EF4-FFF2-40B4-BE49-F238E27FC236}">
                <a16:creationId xmlns:a16="http://schemas.microsoft.com/office/drawing/2014/main" id="{4D81E37E-7366-D88D-83B8-BBA577CA4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97686" y="106446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37F111F-39DB-C6BE-1B26-F06C6FF77ED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Introducción (30 min)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2F33A8A3-5243-861D-0F06-23AAAD79194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dirty="0"/>
              <a:t>Breve historia del procesamiento de datos y Big Data.</a:t>
            </a:r>
          </a:p>
          <a:p>
            <a:r>
              <a:rPr lang="es-ES" dirty="0"/>
              <a:t>Evolución de Apache </a:t>
            </a:r>
            <a:r>
              <a:rPr lang="es-ES" dirty="0" err="1"/>
              <a:t>Spark</a:t>
            </a:r>
            <a:r>
              <a:rPr lang="es-ES" dirty="0"/>
              <a:t> y sus beneficios en el mundo del Big Data.</a:t>
            </a:r>
          </a:p>
          <a:p>
            <a:r>
              <a:rPr lang="es-ES" dirty="0"/>
              <a:t>Fundación y desarrollo de </a:t>
            </a:r>
            <a:r>
              <a:rPr lang="es-ES" dirty="0" err="1"/>
              <a:t>Databricks</a:t>
            </a:r>
            <a:r>
              <a:rPr lang="es-ES" dirty="0"/>
              <a:t>: historia, capitalización, número de clientes, valoración y ranking.</a:t>
            </a:r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EC6F7E4-DC9A-5836-0340-ACE04F2BD35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</a:t>
            </a:r>
            <a:r>
              <a:rPr lang="es-ES" dirty="0" err="1"/>
              <a:t>Onboarding</a:t>
            </a:r>
            <a:r>
              <a:rPr lang="es-ES" dirty="0"/>
              <a:t>(60 min)</a:t>
            </a:r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868E49B2-2A15-DC9D-B0DE-0822C926559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271607" y="5281219"/>
            <a:ext cx="5162709" cy="421399"/>
          </a:xfrm>
        </p:spPr>
        <p:txBody>
          <a:bodyPr/>
          <a:lstStyle/>
          <a:p>
            <a:endParaRPr lang="en-US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E2035E1E-B7AA-2D40-31C6-04A98D9D6D3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271608" y="3419684"/>
            <a:ext cx="5162709" cy="1431402"/>
          </a:xfrm>
        </p:spPr>
        <p:txBody>
          <a:bodyPr/>
          <a:lstStyle/>
          <a:p>
            <a:r>
              <a:rPr lang="es-ES" dirty="0"/>
              <a:t>Qué es </a:t>
            </a:r>
            <a:r>
              <a:rPr lang="es-ES" dirty="0" err="1"/>
              <a:t>Databricks</a:t>
            </a:r>
            <a:r>
              <a:rPr lang="es-ES" dirty="0"/>
              <a:t> y cómo se diferencia de otros entornos de </a:t>
            </a:r>
            <a:r>
              <a:rPr lang="es-ES" dirty="0" err="1"/>
              <a:t>Spark</a:t>
            </a:r>
            <a:r>
              <a:rPr lang="es-ES" dirty="0"/>
              <a:t>.</a:t>
            </a:r>
          </a:p>
          <a:p>
            <a:r>
              <a:rPr lang="es-ES" dirty="0"/>
              <a:t>Arquitectura general y componentes clave.</a:t>
            </a:r>
          </a:p>
          <a:p>
            <a:r>
              <a:rPr lang="es-ES" dirty="0"/>
              <a:t>Interfaz de usuario y navegación básica.</a:t>
            </a:r>
          </a:p>
          <a:p>
            <a:r>
              <a:rPr lang="es-ES" b="1" dirty="0" err="1"/>
              <a:t>Lab</a:t>
            </a:r>
            <a:r>
              <a:rPr lang="es-ES" b="1" dirty="0"/>
              <a:t> 1: </a:t>
            </a:r>
            <a:r>
              <a:rPr lang="es-ES" b="1" dirty="0" err="1"/>
              <a:t>Databricks</a:t>
            </a:r>
            <a:r>
              <a:rPr lang="es-ES" b="1" dirty="0"/>
              <a:t> </a:t>
            </a:r>
            <a:r>
              <a:rPr lang="es-ES" b="1" dirty="0" err="1"/>
              <a:t>Workspace</a:t>
            </a:r>
            <a:r>
              <a:rPr lang="es-ES" b="1" dirty="0"/>
              <a:t> UI</a:t>
            </a:r>
          </a:p>
          <a:p>
            <a:r>
              <a:rPr lang="es-ES" b="1" dirty="0"/>
              <a:t>Break (15 min)</a:t>
            </a:r>
          </a:p>
          <a:p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8B250B41-6A81-A105-DC41-24A78E1F5B8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271608" y="5725668"/>
            <a:ext cx="5162709" cy="1635938"/>
          </a:xfrm>
        </p:spPr>
        <p:txBody>
          <a:bodyPr/>
          <a:lstStyle/>
          <a:p>
            <a:endParaRPr lang="en-US"/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15B3B572-90FF-F71B-C274-D87BB0F3C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  <a:endParaRPr lang="en-US" dirty="0"/>
          </a:p>
        </p:txBody>
      </p:sp>
      <p:pic>
        <p:nvPicPr>
          <p:cNvPr id="39" name="Picture Placeholder 38" descr="A red cubes stacked together&#10;&#10;Description automatically generated">
            <a:extLst>
              <a:ext uri="{FF2B5EF4-FFF2-40B4-BE49-F238E27FC236}">
                <a16:creationId xmlns:a16="http://schemas.microsoft.com/office/drawing/2014/main" id="{BB51CF92-4AB6-080E-BCE2-2F04A2EE2FF7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2"/>
          <a:srcRect l="2661" r="2661"/>
          <a:stretch>
            <a:fillRect/>
          </a:stretch>
        </p:blipFill>
        <p:spPr/>
      </p:pic>
      <p:pic>
        <p:nvPicPr>
          <p:cNvPr id="37" name="Picture Placeholder 36" descr="A red cubes stacked together&#10;&#10;Description automatically generated">
            <a:extLst>
              <a:ext uri="{FF2B5EF4-FFF2-40B4-BE49-F238E27FC236}">
                <a16:creationId xmlns:a16="http://schemas.microsoft.com/office/drawing/2014/main" id="{592B0B87-D082-C031-3170-DAD4E342393F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2"/>
          <a:srcRect l="5182" r="5182"/>
          <a:stretch>
            <a:fillRect/>
          </a:stretch>
        </p:blipFill>
        <p:spPr/>
      </p:pic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B3297BB8-C751-D95F-BA59-C5F2005C93B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827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37F111F-39DB-C6BE-1B26-F06C6FF77ED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- Data </a:t>
            </a:r>
            <a:r>
              <a:rPr lang="es-ES" dirty="0" err="1"/>
              <a:t>Engineering</a:t>
            </a:r>
            <a:r>
              <a:rPr lang="es-ES" dirty="0"/>
              <a:t> (90 min)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2F33A8A3-5243-861D-0F06-23AAAD79194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dirty="0"/>
              <a:t>Repaso conceptos básicos de </a:t>
            </a:r>
            <a:r>
              <a:rPr lang="es-ES" dirty="0" err="1"/>
              <a:t>Spark</a:t>
            </a:r>
            <a:endParaRPr lang="es-ES" dirty="0"/>
          </a:p>
          <a:p>
            <a:r>
              <a:rPr lang="es-ES" dirty="0"/>
              <a:t>Introducción a Delta Lake: conceptos y beneficios.</a:t>
            </a:r>
          </a:p>
          <a:p>
            <a:r>
              <a:rPr lang="es-ES" dirty="0"/>
              <a:t>Gestión de metadatos y versionado de datos con Delta Lake.</a:t>
            </a:r>
          </a:p>
          <a:p>
            <a:r>
              <a:rPr lang="es-ES" dirty="0"/>
              <a:t>Orquestación de procesos</a:t>
            </a:r>
          </a:p>
          <a:p>
            <a:r>
              <a:rPr lang="es-ES" b="1" dirty="0" err="1"/>
              <a:t>Lab</a:t>
            </a:r>
            <a:r>
              <a:rPr lang="es-ES" b="1" dirty="0"/>
              <a:t> 2: Ingesta de datos en Delta Lake</a:t>
            </a:r>
            <a:endParaRPr lang="en-US" b="1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EC6F7E4-DC9A-5836-0340-ACE04F2BD35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271607" y="3353555"/>
            <a:ext cx="5162709" cy="420683"/>
          </a:xfrm>
        </p:spPr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– Data Analytics (60 min)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E2035E1E-B7AA-2D40-31C6-04A98D9D6D3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271606" y="3788554"/>
            <a:ext cx="5162709" cy="1431402"/>
          </a:xfrm>
        </p:spPr>
        <p:txBody>
          <a:bodyPr/>
          <a:lstStyle/>
          <a:p>
            <a:r>
              <a:rPr lang="es-ES" dirty="0"/>
              <a:t>Herramientas de análisis de datos en </a:t>
            </a:r>
            <a:r>
              <a:rPr lang="es-ES" dirty="0" err="1"/>
              <a:t>Databricks</a:t>
            </a:r>
            <a:r>
              <a:rPr lang="es-ES" dirty="0"/>
              <a:t>.</a:t>
            </a:r>
          </a:p>
          <a:p>
            <a:r>
              <a:rPr lang="es-ES" dirty="0"/>
              <a:t>Creación de </a:t>
            </a:r>
            <a:r>
              <a:rPr lang="es-ES" dirty="0" err="1"/>
              <a:t>dashboards</a:t>
            </a:r>
            <a:r>
              <a:rPr lang="es-ES" dirty="0"/>
              <a:t> y visualizaciones interactivas.</a:t>
            </a:r>
          </a:p>
          <a:p>
            <a:r>
              <a:rPr lang="es-ES" dirty="0"/>
              <a:t>Integración con herramientas externas de BI y visualización.</a:t>
            </a:r>
          </a:p>
          <a:p>
            <a:r>
              <a:rPr lang="es-ES" b="1" dirty="0" err="1"/>
              <a:t>Lab</a:t>
            </a:r>
            <a:r>
              <a:rPr lang="es-ES" b="1" dirty="0"/>
              <a:t> 3: Análisis de un conjunto de datos y creación de visualizaciones y </a:t>
            </a:r>
            <a:r>
              <a:rPr lang="es-ES" b="1" dirty="0" err="1"/>
              <a:t>dashboards</a:t>
            </a:r>
            <a:r>
              <a:rPr lang="es-ES" b="1" dirty="0"/>
              <a:t>.</a:t>
            </a:r>
          </a:p>
          <a:p>
            <a:endParaRPr lang="en-US" dirty="0"/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15B3B572-90FF-F71B-C274-D87BB0F3C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  <a:endParaRPr lang="en-US" dirty="0"/>
          </a:p>
        </p:txBody>
      </p:sp>
      <p:pic>
        <p:nvPicPr>
          <p:cNvPr id="7" name="Picture Placeholder 6" descr="A red cubes stacked together&#10;&#10;Description automatically generated">
            <a:extLst>
              <a:ext uri="{FF2B5EF4-FFF2-40B4-BE49-F238E27FC236}">
                <a16:creationId xmlns:a16="http://schemas.microsoft.com/office/drawing/2014/main" id="{1E514A95-F9A7-10A1-7464-8BFAB1C7A3A1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2"/>
          <a:srcRect l="5182" r="5182"/>
          <a:stretch>
            <a:fillRect/>
          </a:stretch>
        </p:blipFill>
        <p:spPr/>
      </p:pic>
      <p:pic>
        <p:nvPicPr>
          <p:cNvPr id="10" name="Picture Placeholder 9" descr="A red cubes stacked together&#10;&#10;Description automatically generated">
            <a:extLst>
              <a:ext uri="{FF2B5EF4-FFF2-40B4-BE49-F238E27FC236}">
                <a16:creationId xmlns:a16="http://schemas.microsoft.com/office/drawing/2014/main" id="{011FC966-6DD8-BF71-7D76-7A72659B336A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2"/>
          <a:srcRect l="2661" r="2661"/>
          <a:stretch>
            <a:fillRect/>
          </a:stretch>
        </p:blipFill>
        <p:spPr>
          <a:xfrm>
            <a:off x="4724703" y="3474520"/>
            <a:ext cx="536270" cy="565882"/>
          </a:xfrm>
        </p:spPr>
      </p:pic>
    </p:spTree>
    <p:extLst>
      <p:ext uri="{BB962C8B-B14F-4D97-AF65-F5344CB8AC3E}">
        <p14:creationId xmlns:p14="http://schemas.microsoft.com/office/powerpoint/2010/main" val="3685729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79CBE28-64C4-E765-17D6-667DDCEBC1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 err="1"/>
              <a:t>Conclusión</a:t>
            </a:r>
            <a:r>
              <a:rPr lang="en-US" dirty="0"/>
              <a:t> (30 min)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C145E4-3ECB-2923-E30C-B07A44A4B52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dirty="0"/>
              <a:t>Repaso de los conceptos clave cubiertos en el workshop.</a:t>
            </a:r>
          </a:p>
          <a:p>
            <a:r>
              <a:rPr lang="es-ES" dirty="0"/>
              <a:t>Mejores prácticas para aprovechar </a:t>
            </a:r>
            <a:r>
              <a:rPr lang="es-ES" dirty="0" err="1"/>
              <a:t>Databricks</a:t>
            </a:r>
            <a:r>
              <a:rPr lang="es-ES" dirty="0"/>
              <a:t> en proyectos de Big Data.</a:t>
            </a:r>
          </a:p>
          <a:p>
            <a:r>
              <a:rPr lang="es-ES" dirty="0"/>
              <a:t>Recursos adicionales para seguir aprendiendo.</a:t>
            </a:r>
          </a:p>
          <a:p>
            <a:r>
              <a:rPr lang="es-ES" dirty="0"/>
              <a:t>Q&amp;A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B9D4E8-8E88-1212-6B68-40807831243C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001281-9833-9B9E-0FE8-224DBFBCA73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8C0F169-3AF9-CE3A-6236-06AE80819B4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3277ECF-D456-B72E-39B8-AFDB0042DF8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7D00E5A-AA0B-28AA-C279-B1C7229AB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  <a:endParaRPr lang="en-US" dirty="0"/>
          </a:p>
        </p:txBody>
      </p:sp>
      <p:pic>
        <p:nvPicPr>
          <p:cNvPr id="13" name="Picture Placeholder 12" descr="A red cubes stacked together&#10;&#10;Description automatically generated">
            <a:extLst>
              <a:ext uri="{FF2B5EF4-FFF2-40B4-BE49-F238E27FC236}">
                <a16:creationId xmlns:a16="http://schemas.microsoft.com/office/drawing/2014/main" id="{C423C810-FA00-8F42-D003-BC5CC1E34216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3"/>
          <a:srcRect l="5182" r="5182"/>
          <a:stretch>
            <a:fillRect/>
          </a:stretch>
        </p:blipFill>
        <p:spPr/>
      </p:pic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53C6822-BD8D-E9C7-F776-A3617EE7DED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0C159B4-F78D-9EFB-0D89-FC5D314B0BB1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647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79CBE28-64C4-E765-17D6-667DDCEBC1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S</a:t>
            </a:r>
            <a:r>
              <a:rPr lang="en-US" dirty="0" err="1"/>
              <a:t>lides</a:t>
            </a:r>
            <a:r>
              <a:rPr lang="en-US" dirty="0"/>
              <a:t> y Código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laboratorios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C145E4-3ECB-2923-E30C-B07A44A4B52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dirty="0" err="1"/>
              <a:t>Github</a:t>
            </a:r>
            <a:r>
              <a:rPr lang="es-ES" dirty="0"/>
              <a:t> Repo:</a:t>
            </a:r>
          </a:p>
          <a:p>
            <a:r>
              <a:rPr lang="en-US" dirty="0" err="1">
                <a:hlinkClick r:id="rId3"/>
              </a:rPr>
              <a:t>jarnawer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databricks_workshop</a:t>
            </a:r>
            <a:r>
              <a:rPr lang="en-US" dirty="0">
                <a:hlinkClick r:id="rId3"/>
              </a:rPr>
              <a:t> (github.com)</a:t>
            </a:r>
            <a:endParaRPr lang="en-US" dirty="0"/>
          </a:p>
          <a:p>
            <a:endParaRPr lang="en-US" dirty="0"/>
          </a:p>
          <a:p>
            <a:r>
              <a:rPr lang="en-US" dirty="0"/>
              <a:t>Databricks Community Edition:</a:t>
            </a:r>
          </a:p>
          <a:p>
            <a:r>
              <a:rPr lang="en-US" dirty="0">
                <a:hlinkClick r:id="rId4"/>
              </a:rPr>
              <a:t>Login - Databricks Community Edition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B9D4E8-8E88-1212-6B68-40807831243C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001281-9833-9B9E-0FE8-224DBFBCA73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8C0F169-3AF9-CE3A-6236-06AE80819B4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3277ECF-D456-B72E-39B8-AFDB0042DF8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7D00E5A-AA0B-28AA-C279-B1C7229AB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Recursos</a:t>
            </a:r>
            <a:br>
              <a:rPr lang="es-ES" dirty="0"/>
            </a:br>
            <a:r>
              <a:rPr lang="es-ES" dirty="0"/>
              <a:t>Adicionales</a:t>
            </a:r>
            <a:endParaRPr lang="en-US" dirty="0"/>
          </a:p>
        </p:txBody>
      </p:sp>
      <p:pic>
        <p:nvPicPr>
          <p:cNvPr id="13" name="Picture Placeholder 12" descr="A red cubes stacked together&#10;&#10;Description automatically generated">
            <a:extLst>
              <a:ext uri="{FF2B5EF4-FFF2-40B4-BE49-F238E27FC236}">
                <a16:creationId xmlns:a16="http://schemas.microsoft.com/office/drawing/2014/main" id="{C423C810-FA00-8F42-D003-BC5CC1E34216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5"/>
          <a:srcRect l="5182" r="5182"/>
          <a:stretch>
            <a:fillRect/>
          </a:stretch>
        </p:blipFill>
        <p:spPr/>
      </p:pic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53C6822-BD8D-E9C7-F776-A3617EE7DED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0C159B4-F78D-9EFB-0D89-FC5D314B0BB1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586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F85255C-455D-E083-2E46-96CEEF7AD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787" y="1420879"/>
            <a:ext cx="5257793" cy="1142684"/>
          </a:xfrm>
        </p:spPr>
        <p:txBody>
          <a:bodyPr/>
          <a:lstStyle/>
          <a:p>
            <a:r>
              <a:rPr lang="es-ES" dirty="0"/>
              <a:t>Jesus Arnau Villar</a:t>
            </a:r>
            <a:br>
              <a:rPr lang="es-ES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28BE7C1-6092-D8FE-0973-2CBC6D226F8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749113" y="4277127"/>
            <a:ext cx="6039156" cy="448372"/>
          </a:xfrm>
        </p:spPr>
        <p:txBody>
          <a:bodyPr/>
          <a:lstStyle/>
          <a:p>
            <a:r>
              <a:rPr lang="es-E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https://www.linkedin.com/in/jesus-arnau-84494441/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n-US" dirty="0"/>
          </a:p>
        </p:txBody>
      </p:sp>
      <p:pic>
        <p:nvPicPr>
          <p:cNvPr id="17" name="Picture 2" descr="linkedin&quot; Icon - Download for free – Iconduck">
            <a:extLst>
              <a:ext uri="{FF2B5EF4-FFF2-40B4-BE49-F238E27FC236}">
                <a16:creationId xmlns:a16="http://schemas.microsoft.com/office/drawing/2014/main" id="{D9DFB79A-9EF7-358C-82A7-72C3742F31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2786" y="4221685"/>
            <a:ext cx="448372" cy="448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D4766CC5-B2EC-D2B6-8E82-D6B823E982B0}"/>
              </a:ext>
            </a:extLst>
          </p:cNvPr>
          <p:cNvGrpSpPr/>
          <p:nvPr/>
        </p:nvGrpSpPr>
        <p:grpSpPr>
          <a:xfrm>
            <a:off x="1308602" y="2325192"/>
            <a:ext cx="6434423" cy="370553"/>
            <a:chOff x="1308602" y="2325192"/>
            <a:chExt cx="6434423" cy="370553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4CFE3DE2-3791-145E-FD0E-3A6442D573F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8602" y="2325192"/>
              <a:ext cx="370553" cy="3705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 Placeholder 12">
              <a:extLst>
                <a:ext uri="{FF2B5EF4-FFF2-40B4-BE49-F238E27FC236}">
                  <a16:creationId xmlns:a16="http://schemas.microsoft.com/office/drawing/2014/main" id="{0472AFE2-E464-B303-B1F9-FABE97F639B7}"/>
                </a:ext>
              </a:extLst>
            </p:cNvPr>
            <p:cNvSpPr txBox="1">
              <a:spLocks/>
            </p:cNvSpPr>
            <p:nvPr/>
          </p:nvSpPr>
          <p:spPr>
            <a:xfrm>
              <a:off x="1703869" y="2325192"/>
              <a:ext cx="6039156" cy="37055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0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9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8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8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ES" dirty="0"/>
                <a:t>Senior Cloud Data </a:t>
              </a:r>
              <a:r>
                <a:rPr lang="es-ES" dirty="0" err="1"/>
                <a:t>Engineer</a:t>
              </a:r>
              <a:endParaRPr lang="es-ES" dirty="0"/>
            </a:p>
            <a:p>
              <a:endParaRPr lang="es-ES" dirty="0"/>
            </a:p>
            <a:p>
              <a:endParaRPr lang="es-ES" dirty="0"/>
            </a:p>
            <a:p>
              <a:endParaRPr lang="en-US" dirty="0"/>
            </a:p>
          </p:txBody>
        </p:sp>
      </p:grp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F2475A09-D74A-DB57-2E3C-61054B2E9B70}"/>
              </a:ext>
            </a:extLst>
          </p:cNvPr>
          <p:cNvSpPr txBox="1">
            <a:spLocks/>
          </p:cNvSpPr>
          <p:nvPr/>
        </p:nvSpPr>
        <p:spPr>
          <a:xfrm>
            <a:off x="1703869" y="2968285"/>
            <a:ext cx="6039156" cy="3705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Apache </a:t>
            </a:r>
            <a:r>
              <a:rPr lang="es-ES" dirty="0" err="1"/>
              <a:t>Spark</a:t>
            </a:r>
            <a:r>
              <a:rPr lang="es-ES" dirty="0"/>
              <a:t> 3 </a:t>
            </a:r>
            <a:r>
              <a:rPr lang="es-ES" dirty="0" err="1"/>
              <a:t>Certified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n-US" dirty="0"/>
          </a:p>
        </p:txBody>
      </p:sp>
      <p:pic>
        <p:nvPicPr>
          <p:cNvPr id="1040" name="Picture 16">
            <a:extLst>
              <a:ext uri="{FF2B5EF4-FFF2-40B4-BE49-F238E27FC236}">
                <a16:creationId xmlns:a16="http://schemas.microsoft.com/office/drawing/2014/main" id="{1AF820FD-1DEC-E85F-648E-23F9208BEB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605" y="2844114"/>
            <a:ext cx="446264" cy="618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Kirill Chufarov on LinkedIn: Dima has always been a champion. Now it  confirmed by Databricks 🥳">
            <a:extLst>
              <a:ext uri="{FF2B5EF4-FFF2-40B4-BE49-F238E27FC236}">
                <a16:creationId xmlns:a16="http://schemas.microsoft.com/office/drawing/2014/main" id="{267F1A06-E523-1579-0AA7-EF8714A413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2126" y="3594686"/>
            <a:ext cx="412015" cy="467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 Placeholder 12">
            <a:extLst>
              <a:ext uri="{FF2B5EF4-FFF2-40B4-BE49-F238E27FC236}">
                <a16:creationId xmlns:a16="http://schemas.microsoft.com/office/drawing/2014/main" id="{2876AAC1-AB8A-EB3B-64FD-8EC909F4DAE5}"/>
              </a:ext>
            </a:extLst>
          </p:cNvPr>
          <p:cNvSpPr txBox="1">
            <a:spLocks/>
          </p:cNvSpPr>
          <p:nvPr/>
        </p:nvSpPr>
        <p:spPr>
          <a:xfrm>
            <a:off x="1703869" y="3642992"/>
            <a:ext cx="6039156" cy="3705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Databricks</a:t>
            </a:r>
            <a:r>
              <a:rPr lang="es-ES" dirty="0"/>
              <a:t> </a:t>
            </a:r>
            <a:r>
              <a:rPr lang="es-ES" dirty="0" err="1"/>
              <a:t>Solutions</a:t>
            </a:r>
            <a:r>
              <a:rPr lang="es-ES" dirty="0"/>
              <a:t> </a:t>
            </a:r>
            <a:r>
              <a:rPr lang="es-ES" dirty="0" err="1"/>
              <a:t>Architect</a:t>
            </a:r>
            <a:r>
              <a:rPr lang="es-ES" dirty="0"/>
              <a:t> </a:t>
            </a:r>
            <a:r>
              <a:rPr lang="es-ES" dirty="0" err="1"/>
              <a:t>Champion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AEA61FA-566F-574E-C2DA-995A877BCBDF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93026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Dark Presentation_win32_v2" id="{93B44BEE-AA18-4720-B555-E5F46C5F93FC}" vid="{88E458CA-BB4B-4D24-B4FE-119ECB54A9B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9F36DE1-460F-498E-9896-E5606CD5864B}">
  <we:reference id="22ff87a5-132f-4d52-9e97-94d888e4dd91" version="3.6.0.0" store="EXCatalog" storeType="EXCatalog"/>
  <we:alternateReferences>
    <we:reference id="WA104380050" version="3.6.0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E77570E-71D6-4005-B631-1B00A1197B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8DB3C62-858A-4A01-AFEF-21E0BB8CE26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B0009351-EDD4-484E-ACD6-D50CCB13763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295</Words>
  <Application>Microsoft Office PowerPoint</Application>
  <PresentationFormat>Widescreen</PresentationFormat>
  <Paragraphs>50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等线</vt:lpstr>
      <vt:lpstr>Abadi</vt:lpstr>
      <vt:lpstr>Arial</vt:lpstr>
      <vt:lpstr>Calibri</vt:lpstr>
      <vt:lpstr>DM Sans</vt:lpstr>
      <vt:lpstr>Posterama Text SemiBold</vt:lpstr>
      <vt:lpstr>Custom</vt:lpstr>
      <vt:lpstr>Introducción a Databricks y el ecosistema Spark</vt:lpstr>
      <vt:lpstr>Agenda</vt:lpstr>
      <vt:lpstr>Agenda</vt:lpstr>
      <vt:lpstr>Agenda</vt:lpstr>
      <vt:lpstr>Recursos Adicionales</vt:lpstr>
      <vt:lpstr>Jesus Arnau Villar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2023-09-14T05:46:04Z</dcterms:created>
  <dcterms:modified xsi:type="dcterms:W3CDTF">2024-03-07T23:48:08Z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MSIP_Label_61354688-28ff-43f9-ae7a-258f2522a8ce_Enabled">
    <vt:lpwstr>true</vt:lpwstr>
  </property>
  <property fmtid="{D5CDD505-2E9C-101B-9397-08002B2CF9AE}" pid="5" name="MSIP_Label_61354688-28ff-43f9-ae7a-258f2522a8ce_SetDate">
    <vt:lpwstr>2024-02-04T18:39:23Z</vt:lpwstr>
  </property>
  <property fmtid="{D5CDD505-2E9C-101B-9397-08002B2CF9AE}" pid="6" name="MSIP_Label_61354688-28ff-43f9-ae7a-258f2522a8ce_Method">
    <vt:lpwstr>Privileged</vt:lpwstr>
  </property>
  <property fmtid="{D5CDD505-2E9C-101B-9397-08002B2CF9AE}" pid="7" name="MSIP_Label_61354688-28ff-43f9-ae7a-258f2522a8ce_Name">
    <vt:lpwstr>61354688-28ff-43f9-ae7a-258f2522a8ce</vt:lpwstr>
  </property>
  <property fmtid="{D5CDD505-2E9C-101B-9397-08002B2CF9AE}" pid="8" name="MSIP_Label_61354688-28ff-43f9-ae7a-258f2522a8ce_SiteId">
    <vt:lpwstr>46e04f2b-093e-4ad0-a99f-0331aa506e12</vt:lpwstr>
  </property>
  <property fmtid="{D5CDD505-2E9C-101B-9397-08002B2CF9AE}" pid="9" name="MSIP_Label_61354688-28ff-43f9-ae7a-258f2522a8ce_ActionId">
    <vt:lpwstr>f40ae3b5-f528-4546-82f8-f3558c0d2b61</vt:lpwstr>
  </property>
  <property fmtid="{D5CDD505-2E9C-101B-9397-08002B2CF9AE}" pid="10" name="MSIP_Label_61354688-28ff-43f9-ae7a-258f2522a8ce_ContentBits">
    <vt:lpwstr>2</vt:lpwstr>
  </property>
  <property fmtid="{D5CDD505-2E9C-101B-9397-08002B2CF9AE}" pid="11" name="ClassificationContentMarkingFooterLocations">
    <vt:lpwstr>Custom:3</vt:lpwstr>
  </property>
  <property fmtid="{D5CDD505-2E9C-101B-9397-08002B2CF9AE}" pid="12" name="ClassificationContentMarkingFooterText">
    <vt:lpwstr>Sensitivity: C1 Public</vt:lpwstr>
  </property>
</Properties>
</file>

<file path=docProps/thumbnail.jpeg>
</file>